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257" r:id="rId6"/>
    <p:sldId id="294" r:id="rId7"/>
    <p:sldId id="259" r:id="rId8"/>
    <p:sldId id="296" r:id="rId9"/>
    <p:sldId id="303" r:id="rId10"/>
    <p:sldId id="264" r:id="rId11"/>
    <p:sldId id="265" r:id="rId12"/>
    <p:sldId id="304" r:id="rId13"/>
    <p:sldId id="266" r:id="rId14"/>
    <p:sldId id="305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6" r:id="rId23"/>
    <p:sldId id="277" r:id="rId24"/>
    <p:sldId id="278" r:id="rId25"/>
    <p:sldId id="271" r:id="rId26"/>
    <p:sldId id="279" r:id="rId27"/>
    <p:sldId id="272" r:id="rId28"/>
    <p:sldId id="280" r:id="rId29"/>
    <p:sldId id="306" r:id="rId30"/>
    <p:sldId id="302" r:id="rId31"/>
    <p:sldId id="288" r:id="rId32"/>
    <p:sldId id="298" r:id="rId33"/>
    <p:sldId id="290" r:id="rId34"/>
    <p:sldId id="291" r:id="rId35"/>
    <p:sldId id="292" r:id="rId36"/>
    <p:sldId id="293" r:id="rId37"/>
    <p:sldId id="281" r:id="rId38"/>
    <p:sldId id="307" r:id="rId39"/>
    <p:sldId id="282" r:id="rId40"/>
    <p:sldId id="297" r:id="rId41"/>
    <p:sldId id="299" r:id="rId42"/>
    <p:sldId id="301" r:id="rId43"/>
    <p:sldId id="300" r:id="rId44"/>
    <p:sldId id="286" r:id="rId45"/>
    <p:sldId id="308" r:id="rId46"/>
    <p:sldId id="262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Z/tFphdLZGdTJOt+Wue5Vc1c9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0832F-F6DE-48B8-B279-D1E3932B095A}" v="29" dt="2022-12-22T07:42:29.072"/>
  </p1510:revLst>
</p1510:revInfo>
</file>

<file path=ppt/tableStyles.xml><?xml version="1.0" encoding="utf-8"?>
<a:tblStyleLst xmlns:a="http://schemas.openxmlformats.org/drawingml/2006/main" def="{6243E543-2554-4AD6-9634-88E761278073}">
  <a:tblStyle styleId="{6243E543-2554-4AD6-9634-88E761278073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00AC82-4812-4F94-A9D7-0D25D6ABEBC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tcBdr/>
        <a:fill>
          <a:solidFill>
            <a:srgbClr val="CBE3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3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1349" autoAdjust="0"/>
  </p:normalViewPr>
  <p:slideViewPr>
    <p:cSldViewPr snapToGrid="0">
      <p:cViewPr varScale="1">
        <p:scale>
          <a:sx n="58" d="100"/>
          <a:sy n="58" d="100"/>
        </p:scale>
        <p:origin x="11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33" name="Google Shape;43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55" name="Google Shape;45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machine learning can find such patterns </a:t>
            </a:r>
            <a:endParaRPr/>
          </a:p>
        </p:txBody>
      </p:sp>
      <p:sp>
        <p:nvSpPr>
          <p:cNvPr id="486" name="Google Shape;48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083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 a number – Regression, if it is a category –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can have more than 2 classes ( like # detection) </a:t>
            </a:r>
            <a:endParaRPr/>
          </a:p>
        </p:txBody>
      </p:sp>
      <p:sp>
        <p:nvSpPr>
          <p:cNvPr id="376" name="Google Shape;37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918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8b25163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58b25163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158b251630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1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@ 1:36 , Stop 2: 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0:19</a:t>
            </a:r>
            <a:endParaRPr dirty="0"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 spam detection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Loan approvals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driving cars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3"/>
          <p:cNvSpPr txBox="1"/>
          <p:nvPr/>
        </p:nvSpPr>
        <p:spPr>
          <a:xfrm>
            <a:off x="4760843" y="6352143"/>
            <a:ext cx="248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mlgeeksinfo@gmail.com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ijVUtFCm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veshSingh06/t-SNE/blob/master/t-SNE%20Implementation.ipyn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irk.borne/association-rule-mining-not-your-typical-ml-algorithm-97acda6b86c2#:~:text=If%20there%20was%20no%20association,diaper%20purchasers%20also%20buy%20be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dMFJpEGN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BOesZCoqc&amp;list=PL0-GT3co4r2y2YErbmuJw2L5tW4Ew2O5B" TargetMode="External"/><Relationship Id="rId2" Type="http://schemas.openxmlformats.org/officeDocument/2006/relationships/hyperlink" Target="https://www.youtube.com/watch?v=qBigTkBLU6g&amp;list=PLblh5JKOoLUK0FLuzwntyYI10UQFUhsY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sB052Pz0sQ&amp;list=PLtBw6njQRU-rwp5__7C0oIVt26ZgjG9NI" TargetMode="External"/><Relationship Id="rId5" Type="http://schemas.openxmlformats.org/officeDocument/2006/relationships/hyperlink" Target="https://www.youtube.com/watch?v=MrLPzBxG95I&amp;list=PLl8OlHZGYOQ7bkVbuRthEsaLr7bONzbXS" TargetMode="External"/><Relationship Id="rId4" Type="http://schemas.openxmlformats.org/officeDocument/2006/relationships/hyperlink" Target="https://www.youtube.com/watch?v=Gv9_4yMHFhI&amp;list=PLblh5JKOoLUICTaGLRoHQDuF_7q2GfuJ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achablemachine.withgoogle.com/v1/" TargetMode="External"/><Relationship Id="rId3" Type="http://schemas.openxmlformats.org/officeDocument/2006/relationships/hyperlink" Target="https://www.youtube.com/watch?v=7sB052Pz0sQ&amp;list=PLtBw6njQRU-rwp5__7C0oIVt26ZgjG9NI" TargetMode="External"/><Relationship Id="rId7" Type="http://schemas.openxmlformats.org/officeDocument/2006/relationships/hyperlink" Target="https://www.youtube.com/watch?v=LY7x2Ihqjm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7sB052Pz0sQ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5897880" y="2299885"/>
            <a:ext cx="5482703" cy="306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bri"/>
              <a:buNone/>
            </a:pPr>
            <a:r>
              <a:rPr lang="en-US" dirty="0">
                <a:solidFill>
                  <a:schemeClr val="lt2"/>
                </a:solidFill>
              </a:rPr>
              <a:t>Applied Machine Learning</a:t>
            </a:r>
            <a:endParaRPr sz="8000" dirty="0"/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7707064" y="3597623"/>
            <a:ext cx="4805691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endParaRPr dirty="0"/>
          </a:p>
        </p:txBody>
      </p:sp>
      <p:pic>
        <p:nvPicPr>
          <p:cNvPr id="105" name="Google Shape;105;p1" descr="Edu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06" name="Google Shape;106;p1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7" name="Google Shape;107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9959196" y="34854"/>
            <a:ext cx="2874924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dirty="0"/>
              <a:t>Can you identify other applications for machine learning in networking ? </a:t>
            </a:r>
            <a:endParaRPr dirty="0"/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pic>
        <p:nvPicPr>
          <p:cNvPr id="190" name="Google Shape;190;p11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480" y="2652824"/>
            <a:ext cx="2610026" cy="229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5DA80-86FC-45FB-9466-B61601C1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Power Insights ?</a:t>
            </a:r>
          </a:p>
        </p:txBody>
      </p:sp>
      <p:pic>
        <p:nvPicPr>
          <p:cNvPr id="2050" name="Picture 2" descr="8 Words for Witchcraft and Black Magic | Merriam-Webster">
            <a:extLst>
              <a:ext uri="{FF2B5EF4-FFF2-40B4-BE49-F238E27FC236}">
                <a16:creationId xmlns:a16="http://schemas.microsoft.com/office/drawing/2014/main" id="{0F3C21D7-E0F8-4D2D-9EB7-E3D5D67EF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8" r="20995" b="-1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54" name="Freeform: Shape 20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DB68-2D45-4D13-8005-B32CB37CC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Variation – Variation – Variation</a:t>
            </a:r>
          </a:p>
          <a:p>
            <a:r>
              <a:rPr lang="en-US" dirty="0">
                <a:solidFill>
                  <a:schemeClr val="bg1"/>
                </a:solidFill>
              </a:rPr>
              <a:t>No variation – Poor prediction  prediction</a:t>
            </a:r>
          </a:p>
          <a:p>
            <a:r>
              <a:rPr lang="en-US" dirty="0">
                <a:solidFill>
                  <a:schemeClr val="bg1"/>
                </a:solidFill>
              </a:rPr>
              <a:t>And</a:t>
            </a:r>
          </a:p>
          <a:p>
            <a:r>
              <a:rPr lang="en-US" dirty="0">
                <a:solidFill>
                  <a:schemeClr val="bg1"/>
                </a:solidFill>
              </a:rPr>
              <a:t>A lot of compute </a:t>
            </a:r>
          </a:p>
        </p:txBody>
      </p:sp>
      <p:grpSp>
        <p:nvGrpSpPr>
          <p:cNvPr id="205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0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Definition</a:t>
            </a:r>
            <a:endParaRPr/>
          </a:p>
        </p:txBody>
      </p:sp>
      <p:pic>
        <p:nvPicPr>
          <p:cNvPr id="196" name="Google Shape;196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7034" y="1756467"/>
            <a:ext cx="6636091" cy="2597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E62FC9-0B08-4E1E-82BC-38917A6F5629}"/>
              </a:ext>
            </a:extLst>
          </p:cNvPr>
          <p:cNvSpPr/>
          <p:nvPr/>
        </p:nvSpPr>
        <p:spPr>
          <a:xfrm>
            <a:off x="838200" y="5101533"/>
            <a:ext cx="10995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C000"/>
                </a:solidFill>
                <a:latin typeface="Helvetica Neue"/>
              </a:rPr>
              <a:t>A computer program is said to </a:t>
            </a:r>
            <a:r>
              <a:rPr lang="en-US" sz="1800" b="1" dirty="0">
                <a:solidFill>
                  <a:srgbClr val="FFC000"/>
                </a:solidFill>
                <a:latin typeface="Helvetica Neue"/>
              </a:rPr>
              <a:t>learn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from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with respect to some class of tasks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and performance measure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if its performance at tasks in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as measured by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improves with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.</a:t>
            </a:r>
            <a:endParaRPr lang="en-US" sz="1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>
            <a:spLocks noGrp="1"/>
          </p:cNvSpPr>
          <p:nvPr>
            <p:ph type="title"/>
          </p:nvPr>
        </p:nvSpPr>
        <p:spPr>
          <a:xfrm>
            <a:off x="767178" y="1758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/>
              <a:t>Machine Learning types : Based on amount of </a:t>
            </a:r>
            <a:r>
              <a:rPr lang="en-US" sz="2800" u="sng" dirty="0"/>
              <a:t>supervision needed </a:t>
            </a:r>
            <a:endParaRPr dirty="0"/>
          </a:p>
        </p:txBody>
      </p:sp>
      <p:grpSp>
        <p:nvGrpSpPr>
          <p:cNvPr id="202" name="Google Shape;202;p13"/>
          <p:cNvGrpSpPr/>
          <p:nvPr/>
        </p:nvGrpSpPr>
        <p:grpSpPr>
          <a:xfrm>
            <a:off x="2872088" y="1298531"/>
            <a:ext cx="5304822" cy="5112870"/>
            <a:chOff x="3672188" y="827"/>
            <a:chExt cx="5304822" cy="5112870"/>
          </a:xfrm>
        </p:grpSpPr>
        <p:sp>
          <p:nvSpPr>
            <p:cNvPr id="203" name="Google Shape;203;p13"/>
            <p:cNvSpPr/>
            <p:nvPr/>
          </p:nvSpPr>
          <p:spPr>
            <a:xfrm>
              <a:off x="3672188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3692632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4467012">
              <a:off x="4305895" y="1742276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 txBox="1"/>
            <p:nvPr/>
          </p:nvSpPr>
          <p:spPr>
            <a:xfrm rot="-4467012">
              <a:off x="5295320" y="1702484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626597" y="402178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5647041" y="422622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2142401">
              <a:off x="6957966" y="53822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 txBox="1"/>
            <p:nvPr/>
          </p:nvSpPr>
          <p:spPr>
            <a:xfrm rot="-2142401">
              <a:off x="7284612" y="53331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581005" y="82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 txBox="1"/>
            <p:nvPr/>
          </p:nvSpPr>
          <p:spPr>
            <a:xfrm>
              <a:off x="7601449" y="2127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2142401">
              <a:off x="6957966" y="93957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 txBox="1"/>
            <p:nvPr/>
          </p:nvSpPr>
          <p:spPr>
            <a:xfrm rot="2142401">
              <a:off x="7284612" y="93466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7581005" y="80353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 txBox="1"/>
            <p:nvPr/>
          </p:nvSpPr>
          <p:spPr>
            <a:xfrm>
              <a:off x="7601449" y="82397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2142401">
              <a:off x="5003558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 txBox="1"/>
            <p:nvPr/>
          </p:nvSpPr>
          <p:spPr>
            <a:xfrm rot="2142401">
              <a:off x="5330204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626597" y="2810289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 txBox="1"/>
            <p:nvPr/>
          </p:nvSpPr>
          <p:spPr>
            <a:xfrm>
              <a:off x="5647041" y="2830733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rot="-3907178">
              <a:off x="6638184" y="2544980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 txBox="1"/>
            <p:nvPr/>
          </p:nvSpPr>
          <p:spPr>
            <a:xfrm rot="-3907178">
              <a:off x="7268623" y="2524082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581005" y="1606233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 txBox="1"/>
            <p:nvPr/>
          </p:nvSpPr>
          <p:spPr>
            <a:xfrm>
              <a:off x="7601449" y="1626677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-2142401">
              <a:off x="6957966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 txBox="1"/>
            <p:nvPr/>
          </p:nvSpPr>
          <p:spPr>
            <a:xfrm rot="-2142401">
              <a:off x="7284612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581005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7601449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2142401">
              <a:off x="6957966" y="334768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 txBox="1"/>
            <p:nvPr/>
          </p:nvSpPr>
          <p:spPr>
            <a:xfrm rot="2142401">
              <a:off x="7284612" y="334277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581005" y="321164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 txBox="1"/>
            <p:nvPr/>
          </p:nvSpPr>
          <p:spPr>
            <a:xfrm>
              <a:off x="7601449" y="323208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Anomaly detection</a:t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3907178">
              <a:off x="6638184" y="3749035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 txBox="1"/>
            <p:nvPr/>
          </p:nvSpPr>
          <p:spPr>
            <a:xfrm rot="3907178">
              <a:off x="7268623" y="3728137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581005" y="4014344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 txBox="1"/>
            <p:nvPr/>
          </p:nvSpPr>
          <p:spPr>
            <a:xfrm>
              <a:off x="7601449" y="4034788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3907178">
              <a:off x="4683776" y="3347683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 txBox="1"/>
            <p:nvPr/>
          </p:nvSpPr>
          <p:spPr>
            <a:xfrm rot="3907178">
              <a:off x="5314214" y="3326785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626597" y="3612992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 txBox="1"/>
            <p:nvPr/>
          </p:nvSpPr>
          <p:spPr>
            <a:xfrm>
              <a:off x="5647041" y="3633436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4467012">
              <a:off x="4305895" y="3749035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 txBox="1"/>
            <p:nvPr/>
          </p:nvSpPr>
          <p:spPr>
            <a:xfrm rot="4467012">
              <a:off x="5295320" y="3709243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626597" y="4415695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 txBox="1"/>
            <p:nvPr/>
          </p:nvSpPr>
          <p:spPr>
            <a:xfrm>
              <a:off x="5647041" y="4436139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9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If you have input and output and the task is to find the relation between input and output. 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Simple example: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015367" y="1595625"/>
            <a:ext cx="4752564" cy="4580596"/>
            <a:chOff x="3529217" y="741"/>
            <a:chExt cx="4752564" cy="4580596"/>
          </a:xfrm>
        </p:grpSpPr>
        <p:sp>
          <p:nvSpPr>
            <p:cNvPr id="252" name="Google Shape;252;p1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graphicFrame>
        <p:nvGraphicFramePr>
          <p:cNvPr id="294" name="Google Shape;294;p14"/>
          <p:cNvGraphicFramePr/>
          <p:nvPr>
            <p:extLst>
              <p:ext uri="{D42A27DB-BD31-4B8C-83A1-F6EECF244321}">
                <p14:modId xmlns:p14="http://schemas.microsoft.com/office/powerpoint/2010/main" val="2816381166"/>
              </p:ext>
            </p:extLst>
          </p:nvPr>
        </p:nvGraphicFramePr>
        <p:xfrm>
          <a:off x="1241011" y="3885923"/>
          <a:ext cx="4490250" cy="1788375"/>
        </p:xfrm>
        <a:graphic>
          <a:graphicData uri="http://schemas.openxmlformats.org/drawingml/2006/table">
            <a:tbl>
              <a:tblPr firstRow="1" bandRow="1">
                <a:noFill/>
                <a:tableStyleId>{6243E543-2554-4AD6-9634-88E761278073}</a:tableStyleId>
              </a:tblPr>
              <a:tblGrid>
                <a:gridCol w="14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Placement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</a:rPr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Supervised - Classification Vs Regression</a:t>
            </a:r>
            <a:endParaRPr dirty="0"/>
          </a:p>
        </p:txBody>
      </p:sp>
      <p:grpSp>
        <p:nvGrpSpPr>
          <p:cNvPr id="300" name="Google Shape;300;p15"/>
          <p:cNvGrpSpPr/>
          <p:nvPr/>
        </p:nvGrpSpPr>
        <p:grpSpPr>
          <a:xfrm>
            <a:off x="4608560" y="2996321"/>
            <a:ext cx="7104918" cy="2009944"/>
            <a:chOff x="2270" y="1170696"/>
            <a:chExt cx="7104918" cy="2009944"/>
          </a:xfrm>
        </p:grpSpPr>
        <p:sp>
          <p:nvSpPr>
            <p:cNvPr id="301" name="Google Shape;301;p15"/>
            <p:cNvSpPr/>
            <p:nvPr/>
          </p:nvSpPr>
          <p:spPr>
            <a:xfrm>
              <a:off x="2270" y="1708240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29651" y="1735621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 o/p</a:t>
              </a:r>
              <a:endParaRPr dirty="0"/>
            </a:p>
          </p:txBody>
        </p:sp>
        <p:sp>
          <p:nvSpPr>
            <p:cNvPr id="303" name="Google Shape;303;p15"/>
            <p:cNvSpPr/>
            <p:nvPr/>
          </p:nvSpPr>
          <p:spPr>
            <a:xfrm rot="-2142401">
              <a:off x="1785416" y="1887561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 txBox="1"/>
            <p:nvPr/>
          </p:nvSpPr>
          <p:spPr>
            <a:xfrm rot="-2142401">
              <a:off x="2222903" y="1883871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619872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 txBox="1"/>
            <p:nvPr/>
          </p:nvSpPr>
          <p:spPr>
            <a:xfrm>
              <a:off x="2647253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4489587" y="1618789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4844833" y="1619428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237473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 txBox="1"/>
            <p:nvPr/>
          </p:nvSpPr>
          <p:spPr>
            <a:xfrm>
              <a:off x="5264854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Yes/No</a:t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rot="2142401">
              <a:off x="1785416" y="2425104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 rot="2142401">
              <a:off x="2222903" y="2421414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2619872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2647253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489587" y="2693876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4844833" y="2694515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237473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5264854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Continuous type </a:t>
              </a:r>
              <a:endParaRPr/>
            </a:p>
          </p:txBody>
        </p:sp>
      </p:grpSp>
      <p:graphicFrame>
        <p:nvGraphicFramePr>
          <p:cNvPr id="319" name="Google Shape;319;p15"/>
          <p:cNvGraphicFramePr/>
          <p:nvPr>
            <p:extLst>
              <p:ext uri="{D42A27DB-BD31-4B8C-83A1-F6EECF244321}">
                <p14:modId xmlns:p14="http://schemas.microsoft.com/office/powerpoint/2010/main" val="1503784642"/>
              </p:ext>
            </p:extLst>
          </p:nvPr>
        </p:nvGraphicFramePr>
        <p:xfrm>
          <a:off x="1112296" y="4239024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17.5L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0" name="Google Shape;320;p15"/>
          <p:cNvGraphicFramePr/>
          <p:nvPr>
            <p:extLst>
              <p:ext uri="{D42A27DB-BD31-4B8C-83A1-F6EECF244321}">
                <p14:modId xmlns:p14="http://schemas.microsoft.com/office/powerpoint/2010/main" val="2919124276"/>
              </p:ext>
            </p:extLst>
          </p:nvPr>
        </p:nvGraphicFramePr>
        <p:xfrm>
          <a:off x="1112296" y="2301085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Placement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</a:t>
            </a:r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4533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Generally, the output is one of these four things: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highlight>
                  <a:srgbClr val="00FF00"/>
                </a:highlight>
              </a:rPr>
              <a:t>Dimensionality reduction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highlight>
                  <a:srgbClr val="00FFFF"/>
                </a:highlight>
              </a:rPr>
              <a:t>Anomaly detection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highlight>
                  <a:srgbClr val="FF00FF"/>
                </a:highlight>
              </a:rPr>
              <a:t>Association rule learning </a:t>
            </a:r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6458217" y="1395283"/>
            <a:ext cx="5280124" cy="5089067"/>
            <a:chOff x="1531887" y="823"/>
            <a:chExt cx="5280124" cy="5089067"/>
          </a:xfrm>
        </p:grpSpPr>
        <p:sp>
          <p:nvSpPr>
            <p:cNvPr id="388" name="Google Shape;388;p18"/>
            <p:cNvSpPr/>
            <p:nvPr/>
          </p:nvSpPr>
          <p:spPr>
            <a:xfrm>
              <a:off x="1531887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1552236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rot="-4467012">
              <a:off x="2162644" y="1734108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 txBox="1"/>
            <p:nvPr/>
          </p:nvSpPr>
          <p:spPr>
            <a:xfrm rot="-4467012">
              <a:off x="3147462" y="1694558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477196" y="400306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 txBox="1"/>
            <p:nvPr/>
          </p:nvSpPr>
          <p:spPr>
            <a:xfrm>
              <a:off x="3497545" y="420655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-2142401">
              <a:off x="4802368" y="535658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 txBox="1"/>
            <p:nvPr/>
          </p:nvSpPr>
          <p:spPr>
            <a:xfrm rot="-2142401">
              <a:off x="5127492" y="530829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5422505" y="823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 txBox="1"/>
            <p:nvPr/>
          </p:nvSpPr>
          <p:spPr>
            <a:xfrm>
              <a:off x="5442854" y="21172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2142401">
              <a:off x="4802368" y="935141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 txBox="1"/>
            <p:nvPr/>
          </p:nvSpPr>
          <p:spPr>
            <a:xfrm rot="2142401">
              <a:off x="5127492" y="930312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5422505" y="799789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 txBox="1"/>
            <p:nvPr/>
          </p:nvSpPr>
          <p:spPr>
            <a:xfrm>
              <a:off x="5442854" y="820138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2142401">
              <a:off x="2857059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 txBox="1"/>
            <p:nvPr/>
          </p:nvSpPr>
          <p:spPr>
            <a:xfrm rot="2142401">
              <a:off x="3182183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77196" y="279720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 txBox="1"/>
            <p:nvPr/>
          </p:nvSpPr>
          <p:spPr>
            <a:xfrm>
              <a:off x="3497545" y="281755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-3907178">
              <a:off x="4484074" y="2533074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 txBox="1"/>
            <p:nvPr/>
          </p:nvSpPr>
          <p:spPr>
            <a:xfrm rot="-3907178">
              <a:off x="5111578" y="2512330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422505" y="159875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5442854" y="161910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rot="-2142401">
              <a:off x="4802368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 txBox="1"/>
            <p:nvPr/>
          </p:nvSpPr>
          <p:spPr>
            <a:xfrm rot="-2142401">
              <a:off x="5127492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422505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 txBox="1"/>
            <p:nvPr/>
          </p:nvSpPr>
          <p:spPr>
            <a:xfrm>
              <a:off x="5442854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 rot="2142401">
              <a:off x="4802368" y="3332040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 txBox="1"/>
            <p:nvPr/>
          </p:nvSpPr>
          <p:spPr>
            <a:xfrm rot="2142401">
              <a:off x="5127492" y="3327211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422505" y="3196688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 txBox="1"/>
            <p:nvPr/>
          </p:nvSpPr>
          <p:spPr>
            <a:xfrm>
              <a:off x="5442854" y="3217037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 rot="3907178">
              <a:off x="4484074" y="3731523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 txBox="1"/>
            <p:nvPr/>
          </p:nvSpPr>
          <p:spPr>
            <a:xfrm rot="3907178">
              <a:off x="5111578" y="3710779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422505" y="3995654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5442854" y="4016003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 rot="3907178">
              <a:off x="2538765" y="3332040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 txBox="1"/>
            <p:nvPr/>
          </p:nvSpPr>
          <p:spPr>
            <a:xfrm rot="3907178">
              <a:off x="3166269" y="3311296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477196" y="359617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 txBox="1"/>
            <p:nvPr/>
          </p:nvSpPr>
          <p:spPr>
            <a:xfrm>
              <a:off x="3497545" y="361652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 rot="4467012">
              <a:off x="2162644" y="3731523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 txBox="1"/>
            <p:nvPr/>
          </p:nvSpPr>
          <p:spPr>
            <a:xfrm rot="4467012">
              <a:off x="3147462" y="3691973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477196" y="4395137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 txBox="1"/>
            <p:nvPr/>
          </p:nvSpPr>
          <p:spPr>
            <a:xfrm>
              <a:off x="3497545" y="4415486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 learning - </a:t>
            </a:r>
            <a:r>
              <a:rPr lang="en-US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Clustering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Ex1: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Plot the student data on a coordinate system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We can now label the students  based on clusters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Other examples: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 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cxnSp>
        <p:nvCxnSpPr>
          <p:cNvPr id="437" name="Google Shape;437;p19"/>
          <p:cNvCxnSpPr/>
          <p:nvPr/>
        </p:nvCxnSpPr>
        <p:spPr>
          <a:xfrm>
            <a:off x="8563124" y="3429000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19"/>
          <p:cNvCxnSpPr/>
          <p:nvPr/>
        </p:nvCxnSpPr>
        <p:spPr>
          <a:xfrm rot="10800000">
            <a:off x="8563124" y="1550096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19"/>
          <p:cNvSpPr/>
          <p:nvPr/>
        </p:nvSpPr>
        <p:spPr>
          <a:xfrm>
            <a:off x="9151847" y="193840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9304247" y="237890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878356" y="207619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074597" y="250729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10226997" y="294779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10801106" y="264508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9156023" y="2894555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9730132" y="2591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>
            <a:off x="9151847" y="1635923"/>
            <a:ext cx="2066700" cy="955800"/>
          </a:xfrm>
          <a:prstGeom prst="curvedConnector3">
            <a:avLst>
              <a:gd name="adj1" fmla="val 160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19"/>
          <p:cNvSpPr/>
          <p:nvPr/>
        </p:nvSpPr>
        <p:spPr>
          <a:xfrm>
            <a:off x="10379397" y="203548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8097584" y="2552502"/>
            <a:ext cx="1726493" cy="1129431"/>
          </a:xfrm>
          <a:prstGeom prst="arc">
            <a:avLst>
              <a:gd name="adj1" fmla="val 15274672"/>
              <a:gd name="adj2" fmla="val 110857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9"/>
          <p:cNvSpPr/>
          <p:nvPr/>
        </p:nvSpPr>
        <p:spPr>
          <a:xfrm>
            <a:off x="9464999" y="3100191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9151847" y="3536609"/>
            <a:ext cx="1391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 data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F0154-7886-4C35-B496-4D9CE4FE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0" y="4151449"/>
            <a:ext cx="5163271" cy="23815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Unsupervised learning – </a:t>
            </a:r>
            <a:r>
              <a:rPr lang="en-US" sz="3200">
                <a:highlight>
                  <a:srgbClr val="00FF00"/>
                </a:highlight>
              </a:rPr>
              <a:t>Dimensionality reduction</a:t>
            </a:r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6301635" cy="47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100s or 1000s of input column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Model performance will be slow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Highly dimensionality data cannot be visualized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Eg: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MNIST data set is ~ 784 dimension( 28  X 28)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 dirty="0"/>
              <a:t>T-SNE </a:t>
            </a:r>
            <a:r>
              <a:rPr lang="en-US" dirty="0"/>
              <a:t>helps to reduce the dimension to 3 dimension which can now be visualized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459" name="Google Shape;459;p20"/>
          <p:cNvSpPr/>
          <p:nvPr/>
        </p:nvSpPr>
        <p:spPr>
          <a:xfrm>
            <a:off x="7048395" y="2413337"/>
            <a:ext cx="487262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Youtube: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https://www.youtube.com/watch?v=-bijVUtFCm4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https://github.com/deveshSingh06/t-SNE/blob/master/t-SNE%20Implementation.ipynb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 txBox="1"/>
          <p:nvPr/>
        </p:nvSpPr>
        <p:spPr>
          <a:xfrm>
            <a:off x="6956955" y="1426988"/>
            <a:ext cx="27421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T-SNE with MNIST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Unsupervised learning – </a:t>
            </a:r>
            <a:r>
              <a:rPr lang="en-US" sz="3600">
                <a:highlight>
                  <a:srgbClr val="00FFFF"/>
                </a:highlight>
              </a:rPr>
              <a:t>Anomaly detection</a:t>
            </a:r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/>
              <a:t>Find anomalous pattern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/>
              <a:t>Loan approval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/>
              <a:t>Manufacturing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/>
              <a:t>Software logs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/>
              <a:t>User logins and log out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/>
              <a:t>Security logs etc. </a:t>
            </a:r>
            <a:endParaRPr/>
          </a:p>
          <a:p>
            <a:pPr marL="6858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 sz="3600"/>
          </a:p>
        </p:txBody>
      </p:sp>
      <p:cxnSp>
        <p:nvCxnSpPr>
          <p:cNvPr id="468" name="Google Shape;468;p21"/>
          <p:cNvCxnSpPr/>
          <p:nvPr/>
        </p:nvCxnSpPr>
        <p:spPr>
          <a:xfrm>
            <a:off x="8254652" y="3820438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p21"/>
          <p:cNvCxnSpPr/>
          <p:nvPr/>
        </p:nvCxnSpPr>
        <p:spPr>
          <a:xfrm rot="10800000">
            <a:off x="8254652" y="1941534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p21"/>
          <p:cNvSpPr/>
          <p:nvPr/>
        </p:nvSpPr>
        <p:spPr>
          <a:xfrm>
            <a:off x="9068843" y="241736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9113729" y="2757815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9475938" y="2506167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9599111" y="277218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9753599" y="301146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10522964" y="3413097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59375" y="261239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9421660" y="298328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9371034" y="2699278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9093898" y="3070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 rot="-5400000">
            <a:off x="7725697" y="2145175"/>
            <a:ext cx="6073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heat</a:t>
            </a:r>
            <a:endParaRPr/>
          </a:p>
        </p:txBody>
      </p:sp>
      <p:sp>
        <p:nvSpPr>
          <p:cNvPr id="481" name="Google Shape;481;p21"/>
          <p:cNvSpPr txBox="1"/>
          <p:nvPr/>
        </p:nvSpPr>
        <p:spPr>
          <a:xfrm>
            <a:off x="10106418" y="3813408"/>
            <a:ext cx="1020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vibration</a:t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10266186" y="3296310"/>
            <a:ext cx="643984" cy="476741"/>
          </a:xfrm>
          <a:prstGeom prst="ellipse">
            <a:avLst/>
          </a:prstGeom>
          <a:noFill/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10333609" y="4625266"/>
            <a:ext cx="1020192" cy="851546"/>
          </a:xfrm>
          <a:prstGeom prst="rect">
            <a:avLst/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838199" y="1393570"/>
            <a:ext cx="10911840" cy="52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Applications &amp; Future of machine learning 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Machine Learning in networking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Is machine learning magic ?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Types of machine learning </a:t>
            </a:r>
            <a:endParaRPr dirty="0"/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regression model </a:t>
            </a:r>
            <a:endParaRPr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CNN image detection model  </a:t>
            </a:r>
            <a:endParaRPr lang="en-US"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Challenges for Machine Learning </a:t>
            </a:r>
            <a:endParaRPr lang="en-US" dirty="0"/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Learning Roadmap for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What you should know to learn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Free resources ( you tube playlist, Books, GitHub profiles, Podcast ) 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Brain Twister (Interesting quiz)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</a:pPr>
            <a:r>
              <a:rPr lang="en-US" dirty="0">
                <a:solidFill>
                  <a:srgbClr val="FFC000"/>
                </a:solidFill>
              </a:rPr>
              <a:t>References</a:t>
            </a:r>
            <a:endParaRPr dirty="0"/>
          </a:p>
        </p:txBody>
      </p:sp>
      <p:sp>
        <p:nvSpPr>
          <p:cNvPr id="118" name="Google Shape;118;p2"/>
          <p:cNvSpPr/>
          <p:nvPr/>
        </p:nvSpPr>
        <p:spPr>
          <a:xfrm>
            <a:off x="8595360" y="2158905"/>
            <a:ext cx="2142418" cy="547847"/>
          </a:xfrm>
          <a:prstGeom prst="wedgeRectCallout">
            <a:avLst>
              <a:gd name="adj1" fmla="val -102359"/>
              <a:gd name="adj2" fmla="val 30389"/>
            </a:avLst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/>
          </a:p>
        </p:txBody>
      </p:sp>
      <p:pic>
        <p:nvPicPr>
          <p:cNvPr id="119" name="Google Shape;119;p2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540" y="4719215"/>
            <a:ext cx="515881" cy="50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0356039" y="5231464"/>
            <a:ext cx="1119747" cy="23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Twister/s</a:t>
            </a:r>
            <a:endParaRPr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/>
              <a:t>Unsupervised learning – </a:t>
            </a:r>
            <a:r>
              <a:rPr lang="en-US" sz="3600" dirty="0">
                <a:highlight>
                  <a:srgbClr val="FF00FF"/>
                </a:highlight>
              </a:rPr>
              <a:t>Association rule-based learning </a:t>
            </a:r>
            <a:endParaRPr dirty="0"/>
          </a:p>
        </p:txBody>
      </p:sp>
      <p:sp>
        <p:nvSpPr>
          <p:cNvPr id="489" name="Google Shape;489;p22"/>
          <p:cNvSpPr txBox="1">
            <a:spLocks noGrp="1"/>
          </p:cNvSpPr>
          <p:nvPr>
            <p:ph type="body" idx="1"/>
          </p:nvPr>
        </p:nvSpPr>
        <p:spPr>
          <a:xfrm>
            <a:off x="326730" y="1690688"/>
            <a:ext cx="6028262" cy="499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Eg: Amazon recommendation of related products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Looks at the bills and identify patterns and may be place these items together or provide discounts together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Interesting case study: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https://medium.com/@kirk.borne/association-rule-mining-not-your-typical-ml-algorithm-97acda6b86c2#:~:text=If%20there%20was%20no%20association,diaper%20purchasers%20also%20buy%20beer</a:t>
            </a:r>
            <a:r>
              <a:rPr lang="en-US" dirty="0"/>
              <a:t>.</a:t>
            </a:r>
            <a:endParaRPr dirty="0"/>
          </a:p>
          <a:p>
            <a:pPr marL="457200" lvl="1" indent="0">
              <a:buSzPct val="100000"/>
              <a:buNone/>
            </a:pPr>
            <a:r>
              <a:rPr lang="en-US" dirty="0"/>
              <a:t> “customers who go to the store to buy diapers will also tend to buy beer at the same time”</a:t>
            </a: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7726" y="2179530"/>
            <a:ext cx="5397545" cy="299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"/>
          <p:cNvSpPr txBox="1">
            <a:spLocks noGrp="1"/>
          </p:cNvSpPr>
          <p:nvPr>
            <p:ph type="title"/>
          </p:nvPr>
        </p:nvSpPr>
        <p:spPr>
          <a:xfrm>
            <a:off x="838200" y="2649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ML types : Based on amount of supervision needed </a:t>
            </a:r>
            <a:endParaRPr sz="3600" dirty="0"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6318134" y="1481376"/>
            <a:ext cx="5080230" cy="4896406"/>
            <a:chOff x="3540644" y="792"/>
            <a:chExt cx="5080230" cy="4896406"/>
          </a:xfrm>
        </p:grpSpPr>
        <p:sp>
          <p:nvSpPr>
            <p:cNvPr id="497" name="Google Shape;497;p23"/>
            <p:cNvSpPr/>
            <p:nvPr/>
          </p:nvSpPr>
          <p:spPr>
            <a:xfrm>
              <a:off x="3540644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 txBox="1"/>
            <p:nvPr/>
          </p:nvSpPr>
          <p:spPr>
            <a:xfrm>
              <a:off x="3560222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-4467012">
              <a:off x="4147521" y="1667993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 txBox="1"/>
            <p:nvPr/>
          </p:nvSpPr>
          <p:spPr>
            <a:xfrm rot="-4467012">
              <a:off x="5095057" y="1630406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412308" y="38515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 txBox="1"/>
            <p:nvPr/>
          </p:nvSpPr>
          <p:spPr>
            <a:xfrm>
              <a:off x="5431886" y="40472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-2142401">
              <a:off x="6687311" y="51491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 txBox="1"/>
            <p:nvPr/>
          </p:nvSpPr>
          <p:spPr>
            <a:xfrm rot="-2142401">
              <a:off x="7000127" y="51073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283972" y="792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 txBox="1"/>
            <p:nvPr/>
          </p:nvSpPr>
          <p:spPr>
            <a:xfrm>
              <a:off x="7303550" y="20370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2142401">
              <a:off x="6687311" y="89927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 txBox="1"/>
            <p:nvPr/>
          </p:nvSpPr>
          <p:spPr>
            <a:xfrm rot="2142401">
              <a:off x="7000127" y="89509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7283972" y="76951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7303550" y="78908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2142401">
              <a:off x="4815647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 txBox="1"/>
            <p:nvPr/>
          </p:nvSpPr>
          <p:spPr>
            <a:xfrm rot="2142401">
              <a:off x="5128464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412308" y="269130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 txBox="1"/>
            <p:nvPr/>
          </p:nvSpPr>
          <p:spPr>
            <a:xfrm>
              <a:off x="5431886" y="271088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-3907178">
              <a:off x="6381068" y="2436712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 txBox="1"/>
            <p:nvPr/>
          </p:nvSpPr>
          <p:spPr>
            <a:xfrm rot="-3907178">
              <a:off x="6984815" y="2417219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283972" y="1538230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 txBox="1"/>
            <p:nvPr/>
          </p:nvSpPr>
          <p:spPr>
            <a:xfrm>
              <a:off x="7303550" y="1557808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-2142401">
              <a:off x="6687311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 txBox="1"/>
            <p:nvPr/>
          </p:nvSpPr>
          <p:spPr>
            <a:xfrm rot="-2142401">
              <a:off x="7000127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7283972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 txBox="1"/>
            <p:nvPr/>
          </p:nvSpPr>
          <p:spPr>
            <a:xfrm>
              <a:off x="7303550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2142401">
              <a:off x="6687311" y="3205431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 txBox="1"/>
            <p:nvPr/>
          </p:nvSpPr>
          <p:spPr>
            <a:xfrm rot="2142401">
              <a:off x="7000127" y="3201250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7283972" y="307566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7303550" y="309524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3907178">
              <a:off x="6381068" y="358979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 txBox="1"/>
            <p:nvPr/>
          </p:nvSpPr>
          <p:spPr>
            <a:xfrm rot="3907178">
              <a:off x="6984815" y="357029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7283972" y="384438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 txBox="1"/>
            <p:nvPr/>
          </p:nvSpPr>
          <p:spPr>
            <a:xfrm>
              <a:off x="7303550" y="386396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3907178">
              <a:off x="4509404" y="320543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 txBox="1"/>
            <p:nvPr/>
          </p:nvSpPr>
          <p:spPr>
            <a:xfrm rot="3907178">
              <a:off x="5113151" y="318593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5412308" y="346002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 txBox="1"/>
            <p:nvPr/>
          </p:nvSpPr>
          <p:spPr>
            <a:xfrm>
              <a:off x="5431886" y="347960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4467012">
              <a:off x="4147521" y="3589791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 txBox="1"/>
            <p:nvPr/>
          </p:nvSpPr>
          <p:spPr>
            <a:xfrm rot="4467012">
              <a:off x="5095057" y="3552203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5412308" y="422874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 txBox="1"/>
            <p:nvPr/>
          </p:nvSpPr>
          <p:spPr>
            <a:xfrm>
              <a:off x="5431886" y="424832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39" name="Google Shape;539;p23"/>
          <p:cNvSpPr txBox="1"/>
          <p:nvPr/>
        </p:nvSpPr>
        <p:spPr>
          <a:xfrm>
            <a:off x="788933" y="1667515"/>
            <a:ext cx="5516791" cy="486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the cost of labelling the data is high.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idea is to generate partially labelled data and use it to label other non labelled data.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Eg: Facebook if you label one image al other images with your pics will get labelled.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Photos cluster photos (without knowing the label) and once you label one image all other pictures are labelled. 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694981" y="1328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Side Topic: Data Types</a:t>
            </a:r>
            <a:endParaRPr dirty="0"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1912121" y="1391200"/>
            <a:ext cx="7127680" cy="5020216"/>
            <a:chOff x="3152198" y="812"/>
            <a:chExt cx="7127680" cy="5020216"/>
          </a:xfrm>
        </p:grpSpPr>
        <p:sp>
          <p:nvSpPr>
            <p:cNvPr id="327" name="Google Shape;327;p16"/>
            <p:cNvSpPr/>
            <p:nvPr/>
          </p:nvSpPr>
          <p:spPr>
            <a:xfrm>
              <a:off x="3152198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 txBox="1"/>
            <p:nvPr/>
          </p:nvSpPr>
          <p:spPr>
            <a:xfrm>
              <a:off x="3172271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types</a:t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rot="-3907178">
              <a:off x="4145454" y="2104559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 rot="-3907178">
              <a:off x="4764467" y="2084262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071189" y="1183047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5091262" y="1203120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Categorical</a:t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rot="-3310531">
              <a:off x="6235984" y="1119363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 txBox="1"/>
            <p:nvPr/>
          </p:nvSpPr>
          <p:spPr>
            <a:xfrm rot="-3310531">
              <a:off x="6692035" y="1107643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90180" y="394890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 txBox="1"/>
            <p:nvPr/>
          </p:nvSpPr>
          <p:spPr>
            <a:xfrm>
              <a:off x="7010253" y="414963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Nominal</a:t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-2142401">
              <a:off x="8297423" y="528245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 txBox="1"/>
            <p:nvPr/>
          </p:nvSpPr>
          <p:spPr>
            <a:xfrm rot="-2142401">
              <a:off x="8618149" y="523648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909171" y="812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 txBox="1"/>
            <p:nvPr/>
          </p:nvSpPr>
          <p:spPr>
            <a:xfrm>
              <a:off x="8929244" y="20885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Gender</a:t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2142401">
              <a:off x="8297423" y="922324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 txBox="1"/>
            <p:nvPr/>
          </p:nvSpPr>
          <p:spPr>
            <a:xfrm rot="2142401">
              <a:off x="8618149" y="917726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909171" y="788969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 txBox="1"/>
            <p:nvPr/>
          </p:nvSpPr>
          <p:spPr>
            <a:xfrm>
              <a:off x="8929244" y="809042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Nation</a:t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3310531">
              <a:off x="6235984" y="1907520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 txBox="1"/>
            <p:nvPr/>
          </p:nvSpPr>
          <p:spPr>
            <a:xfrm rot="3310531">
              <a:off x="6692035" y="1895800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990180" y="1971204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 txBox="1"/>
            <p:nvPr/>
          </p:nvSpPr>
          <p:spPr>
            <a:xfrm>
              <a:off x="7010253" y="1991277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Ordinal</a:t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-2142401">
              <a:off x="8297423" y="2104559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 txBox="1"/>
            <p:nvPr/>
          </p:nvSpPr>
          <p:spPr>
            <a:xfrm rot="-2142401">
              <a:off x="8618149" y="2099962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8909171" y="1577126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 txBox="1"/>
            <p:nvPr/>
          </p:nvSpPr>
          <p:spPr>
            <a:xfrm>
              <a:off x="8929244" y="1597199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First, second</a:t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2142401">
              <a:off x="8297423" y="2498638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 txBox="1"/>
            <p:nvPr/>
          </p:nvSpPr>
          <p:spPr>
            <a:xfrm rot="2142401">
              <a:off x="8618149" y="2494040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909171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8929244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High, medium, low</a:t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3907178">
              <a:off x="4145454" y="3286795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 txBox="1"/>
            <p:nvPr/>
          </p:nvSpPr>
          <p:spPr>
            <a:xfrm rot="3907178">
              <a:off x="4764467" y="3266498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071189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5091262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Numerical</a:t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-3310531">
              <a:off x="6235984" y="3483834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 txBox="1"/>
            <p:nvPr/>
          </p:nvSpPr>
          <p:spPr>
            <a:xfrm rot="-3310531">
              <a:off x="6692035" y="3472114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990180" y="2759361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7010253" y="2779434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Height</a:t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6441896" y="3877913"/>
              <a:ext cx="548283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6702331" y="3876488"/>
              <a:ext cx="27414" cy="2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6990180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010253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</a:t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3310531">
              <a:off x="6235984" y="4271991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 txBox="1"/>
            <p:nvPr/>
          </p:nvSpPr>
          <p:spPr>
            <a:xfrm rot="3310531">
              <a:off x="6692035" y="4260271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6990180" y="4335675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 txBox="1"/>
            <p:nvPr/>
          </p:nvSpPr>
          <p:spPr>
            <a:xfrm>
              <a:off x="7010253" y="4355748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76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Reinforcement Learning</a:t>
            </a:r>
            <a:endParaRPr/>
          </a:p>
        </p:txBody>
      </p:sp>
      <p:grpSp>
        <p:nvGrpSpPr>
          <p:cNvPr id="545" name="Google Shape;545;p24"/>
          <p:cNvGrpSpPr/>
          <p:nvPr/>
        </p:nvGrpSpPr>
        <p:grpSpPr>
          <a:xfrm>
            <a:off x="6558167" y="1527045"/>
            <a:ext cx="4752564" cy="4580596"/>
            <a:chOff x="3529217" y="741"/>
            <a:chExt cx="4752564" cy="4580596"/>
          </a:xfrm>
        </p:grpSpPr>
        <p:sp>
          <p:nvSpPr>
            <p:cNvPr id="546" name="Google Shape;546;p2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88" name="Google Shape;588;p24"/>
          <p:cNvSpPr txBox="1"/>
          <p:nvPr/>
        </p:nvSpPr>
        <p:spPr>
          <a:xfrm>
            <a:off x="838200" y="1825625"/>
            <a:ext cx="61262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labelled data.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and improve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Maximize the rewards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Robots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Chess game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 driving cars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mind – Alpha Go 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Brain-twister</a:t>
            </a:r>
            <a:endParaRPr dirty="0"/>
          </a:p>
        </p:txBody>
      </p:sp>
      <p:sp>
        <p:nvSpPr>
          <p:cNvPr id="379" name="Google Shape;37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609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How much will it rain today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Will it rain today 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 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sp>
        <p:nvSpPr>
          <p:cNvPr id="380" name="Google Shape;380;p17"/>
          <p:cNvSpPr txBox="1"/>
          <p:nvPr/>
        </p:nvSpPr>
        <p:spPr>
          <a:xfrm>
            <a:off x="6096000" y="1690688"/>
            <a:ext cx="540258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a dogs is present in an image  ? 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US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dogs in an image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78;p17">
            <a:extLst>
              <a:ext uri="{FF2B5EF4-FFF2-40B4-BE49-F238E27FC236}">
                <a16:creationId xmlns:a16="http://schemas.microsoft.com/office/drawing/2014/main" id="{6A4EE8EC-BA4D-4CF5-9307-7587222D7B13}"/>
              </a:ext>
            </a:extLst>
          </p:cNvPr>
          <p:cNvSpPr txBox="1">
            <a:spLocks/>
          </p:cNvSpPr>
          <p:nvPr/>
        </p:nvSpPr>
        <p:spPr>
          <a:xfrm>
            <a:off x="2343145" y="4405945"/>
            <a:ext cx="7084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>
                <a:solidFill>
                  <a:srgbClr val="FFC000"/>
                </a:solidFill>
              </a:rPr>
              <a:t> ? </a:t>
            </a:r>
            <a:r>
              <a:rPr lang="en-US" dirty="0"/>
              <a:t>Any other quick question </a:t>
            </a:r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78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 Simple Regression model </a:t>
            </a:r>
            <a:endParaRPr/>
          </a:p>
        </p:txBody>
      </p:sp>
      <p:sp>
        <p:nvSpPr>
          <p:cNvPr id="594" name="Google Shape;5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9777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Pre-requisite: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Google Collab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Or Jupyter notebook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Create a model which can predict Salary based on years of experience.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Supervised machine learning 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Is it Classification ? Regression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Dataset: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Experience and Salary provided for ~30 professionals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595" name="Google Shape;595;p25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622" y="3042822"/>
            <a:ext cx="471578" cy="38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8100-89A6-462D-AC66-E0A9A14D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 for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00AC8-57E2-49A0-8DAE-8D4B57F9483C}"/>
              </a:ext>
            </a:extLst>
          </p:cNvPr>
          <p:cNvSpPr/>
          <p:nvPr/>
        </p:nvSpPr>
        <p:spPr>
          <a:xfrm>
            <a:off x="352540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32808-A24C-46B8-9337-31E1864F9167}"/>
              </a:ext>
            </a:extLst>
          </p:cNvPr>
          <p:cNvSpPr/>
          <p:nvPr/>
        </p:nvSpPr>
        <p:spPr>
          <a:xfrm>
            <a:off x="1963068" y="3307231"/>
            <a:ext cx="2917404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8A4BC-EB67-437D-A5A6-1EEAE0B9F1C9}"/>
              </a:ext>
            </a:extLst>
          </p:cNvPr>
          <p:cNvSpPr/>
          <p:nvPr/>
        </p:nvSpPr>
        <p:spPr>
          <a:xfrm>
            <a:off x="5167372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DB568-C56C-499E-8F31-D537B32D8793}"/>
              </a:ext>
            </a:extLst>
          </p:cNvPr>
          <p:cNvSpPr/>
          <p:nvPr/>
        </p:nvSpPr>
        <p:spPr>
          <a:xfrm>
            <a:off x="6879575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54D30-318F-4492-B1E3-A805B2049A12}"/>
              </a:ext>
            </a:extLst>
          </p:cNvPr>
          <p:cNvSpPr/>
          <p:nvPr/>
        </p:nvSpPr>
        <p:spPr>
          <a:xfrm>
            <a:off x="8514887" y="3307231"/>
            <a:ext cx="1356225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A11A1-8295-4F81-BE40-ECDBA3E98FAC}"/>
              </a:ext>
            </a:extLst>
          </p:cNvPr>
          <p:cNvSpPr/>
          <p:nvPr/>
        </p:nvSpPr>
        <p:spPr>
          <a:xfrm>
            <a:off x="10227091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F3C199C-9700-4196-931C-7106CAEA7348}"/>
              </a:ext>
            </a:extLst>
          </p:cNvPr>
          <p:cNvSpPr/>
          <p:nvPr/>
        </p:nvSpPr>
        <p:spPr>
          <a:xfrm rot="5400000">
            <a:off x="4886964" y="193782"/>
            <a:ext cx="449722" cy="9518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63EAF19-FC15-447F-9F8C-0F46F86AA47D}"/>
              </a:ext>
            </a:extLst>
          </p:cNvPr>
          <p:cNvSpPr/>
          <p:nvPr/>
        </p:nvSpPr>
        <p:spPr>
          <a:xfrm rot="5400000">
            <a:off x="10730669" y="4271133"/>
            <a:ext cx="248979" cy="12561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4F019-C7CD-4278-9752-64E4EE574CC7}"/>
              </a:ext>
            </a:extLst>
          </p:cNvPr>
          <p:cNvSpPr txBox="1"/>
          <p:nvPr/>
        </p:nvSpPr>
        <p:spPr>
          <a:xfrm>
            <a:off x="4407717" y="526768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Working with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E3D88-9D74-474B-B9B2-F7F2716EAF61}"/>
              </a:ext>
            </a:extLst>
          </p:cNvPr>
          <p:cNvSpPr txBox="1"/>
          <p:nvPr/>
        </p:nvSpPr>
        <p:spPr>
          <a:xfrm>
            <a:off x="10227090" y="5199616"/>
            <a:ext cx="158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Building and Hosting a model</a:t>
            </a:r>
          </a:p>
        </p:txBody>
      </p:sp>
    </p:spTree>
    <p:extLst>
      <p:ext uri="{BB962C8B-B14F-4D97-AF65-F5344CB8AC3E}">
        <p14:creationId xmlns:p14="http://schemas.microsoft.com/office/powerpoint/2010/main" val="253378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2368-EF31-449A-B4AD-7828E3B7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8" y="210889"/>
            <a:ext cx="10515600" cy="1325563"/>
          </a:xfrm>
        </p:spPr>
        <p:txBody>
          <a:bodyPr/>
          <a:lstStyle/>
          <a:p>
            <a:r>
              <a:rPr lang="en-US" dirty="0"/>
              <a:t>Different Models </a:t>
            </a:r>
          </a:p>
        </p:txBody>
      </p:sp>
      <p:pic>
        <p:nvPicPr>
          <p:cNvPr id="1026" name="Picture 2" descr="unsupervised machine learning algorithms list Online Sale, UP TO 60% OFF">
            <a:extLst>
              <a:ext uri="{FF2B5EF4-FFF2-40B4-BE49-F238E27FC236}">
                <a16:creationId xmlns:a16="http://schemas.microsoft.com/office/drawing/2014/main" id="{1A451682-D5CC-4404-97E8-14C04F74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1371599"/>
            <a:ext cx="6365558" cy="47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E68-57C4-43D0-8BF0-059EB856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Simple Regression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C5DB3-6C49-4DF4-9036-FE7160F1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1868"/>
            <a:ext cx="10515600" cy="917575"/>
          </a:xfrm>
        </p:spPr>
        <p:txBody>
          <a:bodyPr/>
          <a:lstStyle/>
          <a:p>
            <a:r>
              <a:rPr lang="en-US" dirty="0"/>
              <a:t>What is the difference between a “Algorithm” and a “Model”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BBDC-99E6-4562-8581-AD7B413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641601"/>
            <a:ext cx="4432419" cy="2689332"/>
          </a:xfrm>
          <a:prstGeom prst="rect">
            <a:avLst/>
          </a:prstGeom>
        </p:spPr>
      </p:pic>
      <p:pic>
        <p:nvPicPr>
          <p:cNvPr id="1028" name="Picture 4" descr="Linear Regression Clearly Explained (Part 1) | by Ashish Mehta | Artificial  Intelligence in Plain English">
            <a:extLst>
              <a:ext uri="{FF2B5EF4-FFF2-40B4-BE49-F238E27FC236}">
                <a16:creationId xmlns:a16="http://schemas.microsoft.com/office/drawing/2014/main" id="{F27BC482-F81D-44D7-9E77-7EF99A5E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674880"/>
            <a:ext cx="4184650" cy="26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43624-1695-4D30-9807-47BBEEAB4574}"/>
              </a:ext>
            </a:extLst>
          </p:cNvPr>
          <p:cNvSpPr/>
          <p:nvPr/>
        </p:nvSpPr>
        <p:spPr>
          <a:xfrm>
            <a:off x="8240813" y="5553215"/>
            <a:ext cx="3744936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ML_Training_simple_linear_regression.ipynb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0FE46-A5A5-444D-8B07-E50BA75EAD40}"/>
              </a:ext>
            </a:extLst>
          </p:cNvPr>
          <p:cNvSpPr/>
          <p:nvPr/>
        </p:nvSpPr>
        <p:spPr>
          <a:xfrm>
            <a:off x="9049656" y="6176429"/>
            <a:ext cx="1489510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Salary_Data.csv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1A1121-0516-477B-BD85-985A1D0D24CF}"/>
              </a:ext>
            </a:extLst>
          </p:cNvPr>
          <p:cNvCxnSpPr/>
          <p:nvPr/>
        </p:nvCxnSpPr>
        <p:spPr>
          <a:xfrm flipV="1">
            <a:off x="7518400" y="5755561"/>
            <a:ext cx="616615" cy="38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8B6BB1-4376-4AB0-B8C1-8C60A764B065}"/>
              </a:ext>
            </a:extLst>
          </p:cNvPr>
          <p:cNvCxnSpPr>
            <a:cxnSpLocks/>
          </p:cNvCxnSpPr>
          <p:nvPr/>
        </p:nvCxnSpPr>
        <p:spPr>
          <a:xfrm>
            <a:off x="7518400" y="6137385"/>
            <a:ext cx="711200" cy="19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CFDD98F-A155-4F27-88F6-E9A20B31F100}"/>
              </a:ext>
            </a:extLst>
          </p:cNvPr>
          <p:cNvSpPr/>
          <p:nvPr/>
        </p:nvSpPr>
        <p:spPr>
          <a:xfrm>
            <a:off x="1114935" y="5935181"/>
            <a:ext cx="6945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https://github.com/share2learnwidmanish/MachineLearning_Infinera</a:t>
            </a:r>
          </a:p>
        </p:txBody>
      </p:sp>
    </p:spTree>
    <p:extLst>
      <p:ext uri="{BB962C8B-B14F-4D97-AF65-F5344CB8AC3E}">
        <p14:creationId xmlns:p14="http://schemas.microsoft.com/office/powerpoint/2010/main" val="235489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23CA-A5D9-46AF-8325-2C87793C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364835"/>
            <a:ext cx="10515600" cy="1325563"/>
          </a:xfrm>
        </p:spPr>
        <p:txBody>
          <a:bodyPr/>
          <a:lstStyle/>
          <a:p>
            <a:r>
              <a:rPr lang="en-US" dirty="0"/>
              <a:t>Beware!</a:t>
            </a:r>
          </a:p>
        </p:txBody>
      </p:sp>
      <p:pic>
        <p:nvPicPr>
          <p:cNvPr id="1026" name="Picture 2" descr="Most Hilarious Jokes &amp; Videos on Statistics and Data Science">
            <a:extLst>
              <a:ext uri="{FF2B5EF4-FFF2-40B4-BE49-F238E27FC236}">
                <a16:creationId xmlns:a16="http://schemas.microsoft.com/office/drawing/2014/main" id="{5FEDBB95-0661-4A54-8E50-AE7A4A7A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90398"/>
            <a:ext cx="7143750" cy="457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6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9317-2054-46FE-8795-9397CB45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37273-2C82-4FDF-AC3D-794FEBD6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273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Please keep you line on mute, you can ask questions over chat and our coordinator will pick them up in QnA slot </a:t>
            </a:r>
          </a:p>
          <a:p>
            <a:r>
              <a:rPr lang="en-US" dirty="0"/>
              <a:t>Please keep your videos off, will save network bandwidth </a:t>
            </a:r>
          </a:p>
          <a:p>
            <a:r>
              <a:rPr lang="en-US" dirty="0">
                <a:solidFill>
                  <a:srgbClr val="FFFF00"/>
                </a:solidFill>
              </a:rPr>
              <a:t>Quiz Link: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https://forms.office.com/r/Ejd78CgbPZ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63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CE38-6B0F-4DC7-83A0-01DED5A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enabling </a:t>
            </a:r>
            <a:r>
              <a:rPr lang="en-US" dirty="0">
                <a:solidFill>
                  <a:srgbClr val="FFC000"/>
                </a:solidFill>
              </a:rPr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C9C4-E0DF-4A6D-BADF-9D61E041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had and will transform many applications: </a:t>
            </a:r>
          </a:p>
          <a:p>
            <a:pPr lvl="1"/>
            <a:r>
              <a:rPr lang="en-US" dirty="0"/>
              <a:t>Logistics </a:t>
            </a:r>
          </a:p>
          <a:p>
            <a:pPr lvl="1"/>
            <a:r>
              <a:rPr lang="en-US" dirty="0"/>
              <a:t>Self driving cars </a:t>
            </a:r>
          </a:p>
          <a:p>
            <a:pPr lvl="1"/>
            <a:r>
              <a:rPr lang="en-US" dirty="0"/>
              <a:t>Facebook </a:t>
            </a:r>
          </a:p>
          <a:p>
            <a:pPr lvl="1"/>
            <a:r>
              <a:rPr lang="en-US" dirty="0"/>
              <a:t>Threat control </a:t>
            </a:r>
          </a:p>
          <a:p>
            <a:r>
              <a:rPr lang="en-US" dirty="0"/>
              <a:t>How does a computer recognize an Image ?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45B34-14FF-4FE2-99C1-D906D9E8D98D}"/>
              </a:ext>
            </a:extLst>
          </p:cNvPr>
          <p:cNvSpPr/>
          <p:nvPr/>
        </p:nvSpPr>
        <p:spPr>
          <a:xfrm>
            <a:off x="1301553" y="5606832"/>
            <a:ext cx="8210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https://github.com/share2learnwidmanish/MachineLearning_Infinera/tree/main/CNN_Image_detection</a:t>
            </a:r>
          </a:p>
        </p:txBody>
      </p:sp>
    </p:spTree>
    <p:extLst>
      <p:ext uri="{BB962C8B-B14F-4D97-AF65-F5344CB8AC3E}">
        <p14:creationId xmlns:p14="http://schemas.microsoft.com/office/powerpoint/2010/main" val="71904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DAF0-E57C-44EB-8329-0A1727A3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1E6B-F40D-4353-B009-D7F5BF4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47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22E76-134D-4C54-9CCD-56BAA133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906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EC78A-27A5-472C-A7F7-E8868F8F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9065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006F9009-9541-4DC0-9C00-384D785804E6}"/>
              </a:ext>
            </a:extLst>
          </p:cNvPr>
          <p:cNvSpPr/>
          <p:nvPr/>
        </p:nvSpPr>
        <p:spPr>
          <a:xfrm rot="12808940">
            <a:off x="10968170" y="6001432"/>
            <a:ext cx="266700" cy="8001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BF4D-98FF-4D1D-A426-ED4142F5BE4D}"/>
              </a:ext>
            </a:extLst>
          </p:cNvPr>
          <p:cNvSpPr txBox="1"/>
          <p:nvPr/>
        </p:nvSpPr>
        <p:spPr>
          <a:xfrm>
            <a:off x="11277600" y="627216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37379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7050-DAA7-4135-BD2D-F57E9519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ACB7-F5D6-47DF-8698-DF231C4F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33525"/>
            <a:ext cx="9751192" cy="46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ADE-459B-4368-94D3-067A211E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A3C37-12F8-40DB-AC49-99330D5C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834500"/>
            <a:ext cx="107552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an Image detection model </a:t>
            </a:r>
            <a:endParaRPr/>
          </a:p>
        </p:txBody>
      </p:sp>
      <p:sp>
        <p:nvSpPr>
          <p:cNvPr id="609" name="Google Shape;60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121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CNN layers (can also be referred as computer vision) </a:t>
            </a:r>
            <a:endParaRPr dirty="0"/>
          </a:p>
        </p:txBody>
      </p:sp>
      <p:pic>
        <p:nvPicPr>
          <p:cNvPr id="2052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8B5B3C27-EF63-45AF-BA6C-78AB5E26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329205"/>
            <a:ext cx="10515600" cy="37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14E-FDD2-4FC6-B6B6-0070E19A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7BC93-5CF9-479F-AE20-FC9673C14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8b251630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in Machine Learning</a:t>
            </a:r>
            <a:endParaRPr/>
          </a:p>
        </p:txBody>
      </p:sp>
      <p:sp>
        <p:nvSpPr>
          <p:cNvPr id="617" name="Google Shape;617;g158b2516302_0_0"/>
          <p:cNvSpPr txBox="1">
            <a:spLocks noGrp="1"/>
          </p:cNvSpPr>
          <p:nvPr>
            <p:ph type="body" idx="1"/>
          </p:nvPr>
        </p:nvSpPr>
        <p:spPr>
          <a:xfrm>
            <a:off x="838199" y="1286540"/>
            <a:ext cx="10793819" cy="52063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Complexities with Data: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800" dirty="0">
                <a:solidFill>
                  <a:schemeClr val="bg1"/>
                </a:solidFill>
              </a:rPr>
              <a:t>Amount of data for training </a:t>
            </a:r>
            <a:r>
              <a:rPr lang="en-US" sz="1800" dirty="0"/>
              <a:t>: often times, there aren't enough data available for building models.</a:t>
            </a:r>
            <a:endParaRPr sz="18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Quality of data: </a:t>
            </a:r>
            <a:r>
              <a:rPr lang="en-US" sz="1800" dirty="0"/>
              <a:t>Often while building models, amount of data is not sufficient , has lots of noise, is not clean, has missing values etc. This part consumes about 80% of time.</a:t>
            </a:r>
            <a:endParaRPr sz="1800" dirty="0"/>
          </a:p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Model Deployment </a:t>
            </a:r>
            <a:r>
              <a:rPr lang="en-US" sz="2300" dirty="0"/>
              <a:t>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900" dirty="0"/>
              <a:t> Given the tech stack which a company uses, deploying models built in python/pandas could be challenge too.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Managing and stabilizing Models </a:t>
            </a:r>
            <a:r>
              <a:rPr lang="en-US" sz="2300" dirty="0"/>
              <a:t>: </a:t>
            </a:r>
          </a:p>
          <a:p>
            <a:pPr lvl="1" indent="-300037">
              <a:buSzPct val="75000"/>
            </a:pPr>
            <a:r>
              <a:rPr lang="en-US" sz="1900" dirty="0"/>
              <a:t>Understanding results, running health checks, monitoring model performance, watching out for data anomalies, and retraining the mod</a:t>
            </a:r>
            <a:r>
              <a:rPr lang="en-US" sz="1900" dirty="0">
                <a:solidFill>
                  <a:srgbClr val="3F43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Configuring Environments: </a:t>
            </a:r>
            <a:endParaRPr sz="2300" dirty="0">
              <a:solidFill>
                <a:srgbClr val="FFC000"/>
              </a:solidFill>
            </a:endParaRPr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While building models, first and foremost step is to configure suitable environment which takes up another effort of data scientists.</a:t>
            </a:r>
            <a:endParaRPr sz="19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Over the period of time, libraries / environment changes which leads to upgrading all relevant libraries for a model to run successfully.</a:t>
            </a:r>
            <a:endParaRPr sz="1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(self)Learning RoadMap</a:t>
            </a:r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If you want to learn ML or DS concepts on your own, then below the things to focus on: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Math's and Stats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Programming with Python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Database and SQL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 Analysis and simple Visualization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Unsupervised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Advanced ML Concepts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TensorFlow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Deep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NLP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Productionizing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: Practice as much as you can . Kaggle is one of the best source to start from.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7899181" y="273811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5" y="2134975"/>
            <a:ext cx="4161249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DF6A-D194-4A79-9CF9-7367B7CA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(free)Learning Resources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A971E6-90B8-4303-A3B4-ED75606F3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962"/>
              </p:ext>
            </p:extLst>
          </p:nvPr>
        </p:nvGraphicFramePr>
        <p:xfrm>
          <a:off x="674370" y="1600200"/>
          <a:ext cx="10984230" cy="4171949"/>
        </p:xfrm>
        <a:graphic>
          <a:graphicData uri="http://schemas.openxmlformats.org/drawingml/2006/table">
            <a:tbl>
              <a:tblPr firstRow="1" bandRow="1">
                <a:tableStyleId>{2700AC82-4812-4F94-A9D7-0D25D6ABEBC7}</a:tableStyleId>
              </a:tblPr>
              <a:tblGrid>
                <a:gridCol w="5492115">
                  <a:extLst>
                    <a:ext uri="{9D8B030D-6E8A-4147-A177-3AD203B41FA5}">
                      <a16:colId xmlns:a16="http://schemas.microsoft.com/office/drawing/2014/main" val="1015046527"/>
                    </a:ext>
                  </a:extLst>
                </a:gridCol>
                <a:gridCol w="5492115">
                  <a:extLst>
                    <a:ext uri="{9D8B030D-6E8A-4147-A177-3AD203B41FA5}">
                      <a16:colId xmlns:a16="http://schemas.microsoft.com/office/drawing/2014/main" val="2964376145"/>
                    </a:ext>
                  </a:extLst>
                </a:gridCol>
              </a:tblGrid>
              <a:tr h="522389">
                <a:tc>
                  <a:txBody>
                    <a:bodyPr/>
                    <a:lstStyle/>
                    <a:p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4406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Statistics Fundamental(StatQuest)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Statquest-Youtube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31275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Essentials of Linear Algebra(3Blue1Brown)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3Blue1Brown-Youtube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53951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Basics of Machine Learning(StatQuest Youtube playlist)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StatQuest</a:t>
                      </a:r>
                      <a:r>
                        <a:rPr lang="en-US" dirty="0">
                          <a:hlinkClick r:id="rId4"/>
                        </a:rPr>
                        <a:t>-</a:t>
                      </a:r>
                      <a:r>
                        <a:rPr lang="en-US" dirty="0" err="1">
                          <a:hlinkClick r:id="rId4"/>
                        </a:rPr>
                        <a:t>Youtube</a:t>
                      </a:r>
                      <a:r>
                        <a:rPr lang="en-US" dirty="0">
                          <a:hlinkClick r:id="rId4"/>
                        </a:rPr>
                        <a:t>-ML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146659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Machine lecture by Prof. Kilian Weinberger(University of Cornell)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University of Cornell - 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811972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Introduction to Deep Learning 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MIT </a:t>
                      </a:r>
                      <a:r>
                        <a:rPr lang="en-US" dirty="0" err="1">
                          <a:hlinkClick r:id="rId6"/>
                        </a:rPr>
                        <a:t>DeepLearning</a:t>
                      </a:r>
                      <a:r>
                        <a:rPr lang="en-US" dirty="0">
                          <a:hlinkClick r:id="rId6"/>
                        </a:rPr>
                        <a:t> - </a:t>
                      </a:r>
                      <a:r>
                        <a:rPr lang="en-US" dirty="0" err="1">
                          <a:hlinkClick r:id="rId6"/>
                        </a:rPr>
                        <a:t>YuoTube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419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EE77-4D6B-4165-8878-23FC24B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1030" name="Picture 6" descr="Buy An Introduction to Statistical Learning: with Applications in R  (Springer Texts in Statistics) Book Online at Low Prices in India | An  Introduction to Statistical Learning: with Applications in R (Springer">
            <a:extLst>
              <a:ext uri="{FF2B5EF4-FFF2-40B4-BE49-F238E27FC236}">
                <a16:creationId xmlns:a16="http://schemas.microsoft.com/office/drawing/2014/main" id="{A6492277-2603-4B31-AE99-2E5933F8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86" y="1572305"/>
            <a:ext cx="2445067" cy="36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Review: The Hundred-Page Machine Learning Book - The Data Generalist">
            <a:extLst>
              <a:ext uri="{FF2B5EF4-FFF2-40B4-BE49-F238E27FC236}">
                <a16:creationId xmlns:a16="http://schemas.microsoft.com/office/drawing/2014/main" id="{C1397E11-B51F-4E63-900E-4E482037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1" y="1734239"/>
            <a:ext cx="2922270" cy="35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nds-On Machine Learning with Scikit-Learn, Keras, and TensorFlow:  Concepts, Tools, and Techniques to Build Intelligent Systems eBook : Géron,  Aurélien: Amazon.in: Kindle Store">
            <a:extLst>
              <a:ext uri="{FF2B5EF4-FFF2-40B4-BE49-F238E27FC236}">
                <a16:creationId xmlns:a16="http://schemas.microsoft.com/office/drawing/2014/main" id="{D08F8AA7-2C95-4951-B499-E0C8340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0" y="1598052"/>
            <a:ext cx="2792730" cy="36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3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dirty="0"/>
              <a:t>Lets start with some </a:t>
            </a:r>
            <a:r>
              <a:rPr lang="en-US" sz="4000" dirty="0">
                <a:solidFill>
                  <a:srgbClr val="FFC000"/>
                </a:solidFill>
              </a:rPr>
              <a:t>motivation </a:t>
            </a:r>
            <a:r>
              <a:rPr lang="en-US" sz="4000" dirty="0"/>
              <a:t>(while others join)</a:t>
            </a:r>
            <a:endParaRPr sz="4000"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1931670" y="2754947"/>
            <a:ext cx="7776210" cy="6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https://www.youtube.com/watch?v=d_ahOQIvPLk</a:t>
            </a:r>
            <a:endParaRPr dirty="0">
              <a:highlight>
                <a:srgbClr val="FF0000"/>
              </a:highlight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9F39-E442-4060-8BF8-87B3D6D5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thoughts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E0EF4-EFA8-4D57-9A34-905C0617B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time will it take for me to learn ML – Typically 6 – 12 month </a:t>
            </a:r>
          </a:p>
          <a:p>
            <a:r>
              <a:rPr lang="en-US" dirty="0"/>
              <a:t>How much time/week – Consistently 8-10 hrs. </a:t>
            </a:r>
          </a:p>
          <a:p>
            <a:r>
              <a:rPr lang="en-US" dirty="0"/>
              <a:t>How much Math should I know: Not much, if you refresh basics on linear algebra, you should be good building models. </a:t>
            </a:r>
          </a:p>
          <a:p>
            <a:r>
              <a:rPr lang="en-US" dirty="0"/>
              <a:t>How much stats should I know : Not much, refresh your basics. Many python and ML libraries abstracts statistical methods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Brain Twister </a:t>
            </a:r>
            <a:endParaRPr dirty="0"/>
          </a:p>
        </p:txBody>
      </p:sp>
      <p:sp>
        <p:nvSpPr>
          <p:cNvPr id="643" name="Google Shape;643;p30"/>
          <p:cNvSpPr txBox="1">
            <a:spLocks noGrp="1"/>
          </p:cNvSpPr>
          <p:nvPr>
            <p:ph type="body" idx="1"/>
          </p:nvPr>
        </p:nvSpPr>
        <p:spPr>
          <a:xfrm>
            <a:off x="1443990" y="2751455"/>
            <a:ext cx="10515600" cy="232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en-US" sz="4400" dirty="0"/>
              <a:t>https://forms.office.com/r/Ejd78CgbPZ</a:t>
            </a:r>
            <a:endParaRPr sz="4400" dirty="0"/>
          </a:p>
        </p:txBody>
      </p:sp>
      <p:pic>
        <p:nvPicPr>
          <p:cNvPr id="644" name="Google Shape;644;p30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70" y="796312"/>
            <a:ext cx="641230" cy="64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3F77-B3F8-4376-B45C-1FD825C5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012CE-4471-4F6D-8490-F3D15D690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6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Future of Machine Learning</a:t>
            </a:r>
            <a:endParaRPr dirty="0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5673" y="3029169"/>
            <a:ext cx="6250546" cy="123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Machine Learning Engineer Salary Gui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72" y="1573231"/>
            <a:ext cx="4314602" cy="47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 descr="57+ Amazing Artificial Intelligence Statistics (2022)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42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Application of Machine Learning</a:t>
            </a:r>
            <a:endParaRPr dirty="0"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7111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52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Let's see some powerful examples:</a:t>
            </a:r>
          </a:p>
          <a:p>
            <a:pPr marL="685800" lvl="1" indent="-135255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dirty="0">
              <a:solidFill>
                <a:schemeClr val="bg1"/>
              </a:solidFill>
            </a:endParaRPr>
          </a:p>
          <a:p>
            <a:pPr marL="685800" lvl="1" indent="-1485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u="sng" dirty="0">
              <a:solidFill>
                <a:schemeClr val="hlink"/>
              </a:solidFill>
              <a:hlinkClick r:id="rId4"/>
            </a:endParaRPr>
          </a:p>
          <a:p>
            <a:pPr marL="685800" lvl="1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418" y="1795942"/>
            <a:ext cx="3033510" cy="163305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5700" y="3805813"/>
            <a:ext cx="2987954" cy="272299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48" name="Google Shape;148;p6"/>
          <p:cNvSpPr txBox="1"/>
          <p:nvPr/>
        </p:nvSpPr>
        <p:spPr>
          <a:xfrm>
            <a:off x="982980" y="3563936"/>
            <a:ext cx="461772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script written by AI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D9234-0638-4783-ACEB-0DDD6033C809}"/>
              </a:ext>
            </a:extLst>
          </p:cNvPr>
          <p:cNvSpPr txBox="1"/>
          <p:nvPr/>
        </p:nvSpPr>
        <p:spPr>
          <a:xfrm>
            <a:off x="838200" y="5302247"/>
            <a:ext cx="7139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Try it yourself: </a:t>
            </a:r>
          </a:p>
          <a:p>
            <a:r>
              <a:rPr lang="en-US" u="sng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https://teachablemachine.withgoogle.com/v1/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F543-CEDF-4D02-B8FA-E83A506D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– Generative Adversarial network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8A05-7E7E-4367-8700-7DE2796B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8422" y="1825625"/>
            <a:ext cx="7355378" cy="4351338"/>
          </a:xfrm>
        </p:spPr>
        <p:txBody>
          <a:bodyPr/>
          <a:lstStyle/>
          <a:p>
            <a:pPr fontAlgn="base"/>
            <a:r>
              <a:rPr lang="en-US" dirty="0"/>
              <a:t>Text to image translation</a:t>
            </a:r>
          </a:p>
          <a:p>
            <a:pPr fontAlgn="base"/>
            <a:r>
              <a:rPr lang="en-US" dirty="0"/>
              <a:t>Image editing / manipulating</a:t>
            </a:r>
          </a:p>
          <a:p>
            <a:pPr fontAlgn="base"/>
            <a:r>
              <a:rPr lang="en-US" dirty="0">
                <a:solidFill>
                  <a:srgbClr val="FFFF00"/>
                </a:solidFill>
              </a:rPr>
              <a:t>Creating images (2-dimensional images)</a:t>
            </a:r>
          </a:p>
          <a:p>
            <a:pPr fontAlgn="base"/>
            <a:r>
              <a:rPr lang="en-US" dirty="0"/>
              <a:t>Recreating images of higher resolution</a:t>
            </a:r>
          </a:p>
          <a:p>
            <a:pPr fontAlgn="base"/>
            <a:r>
              <a:rPr lang="en-US" dirty="0"/>
              <a:t>Creating 3-dimensional object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 descr="https://vitalflux.com/wp-content/uploads/2021/08/Recreating-photos-using-GAN.gif">
            <a:extLst>
              <a:ext uri="{FF2B5EF4-FFF2-40B4-BE49-F238E27FC236}">
                <a16:creationId xmlns:a16="http://schemas.microsoft.com/office/drawing/2014/main" id="{431F4E26-91B4-4281-954B-435C47B789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3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8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00"/>
                </a:solidFill>
              </a:rPr>
              <a:t>Industries disrupted by Machine Learning 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1"/>
          </p:nvPr>
        </p:nvSpPr>
        <p:spPr>
          <a:xfrm>
            <a:off x="751573" y="1613869"/>
            <a:ext cx="41765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HealthCare: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Disease Prediction : Based on patient's demographics, health records.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Drug Discovery: Speeds up drug testing time.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Medical Image diagnosis: Deep learning and computer vision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FinTech: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Fraud Detection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Loan automation</a:t>
            </a: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89" y="1949775"/>
            <a:ext cx="6449325" cy="354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838200" y="1731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00"/>
                </a:solidFill>
              </a:rPr>
              <a:t>Industries disrupted by Machine Learning </a:t>
            </a:r>
            <a:endParaRPr dirty="0"/>
          </a:p>
        </p:txBody>
      </p:sp>
      <p:sp>
        <p:nvSpPr>
          <p:cNvPr id="179" name="Google Shape;179;p1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Retail: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Customer Service: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Chatbots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IT and Telecom: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Predictive maintenance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Demand prediction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6524" y="1478932"/>
            <a:ext cx="2590888" cy="252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043" y="1833239"/>
            <a:ext cx="2829195" cy="18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Telecom Software Development Services - ScienceSof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0308" y="4211259"/>
            <a:ext cx="3865946" cy="129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C092-F007-433A-B9E0-5F09ECBD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Networking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95BE-78CD-42CF-A1DF-F89C4A853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8053"/>
            <a:ext cx="10515600" cy="4974821"/>
          </a:xfrm>
        </p:spPr>
        <p:txBody>
          <a:bodyPr/>
          <a:lstStyle/>
          <a:p>
            <a:r>
              <a:rPr lang="en-US" dirty="0"/>
              <a:t>Intrusion detection </a:t>
            </a:r>
          </a:p>
          <a:p>
            <a:pPr lvl="1"/>
            <a:r>
              <a:rPr lang="en-US" dirty="0"/>
              <a:t>Can adopt to evolving patterns </a:t>
            </a:r>
          </a:p>
          <a:p>
            <a:r>
              <a:rPr lang="en-US" dirty="0"/>
              <a:t>Co-relate network phenomenon between latency, </a:t>
            </a:r>
            <a:r>
              <a:rPr lang="en-US" dirty="0" err="1"/>
              <a:t>paths,routers</a:t>
            </a:r>
            <a:r>
              <a:rPr lang="en-US" dirty="0"/>
              <a:t>, events ( enabled by In-band Telemetry)</a:t>
            </a:r>
          </a:p>
          <a:p>
            <a:r>
              <a:rPr lang="en-US" dirty="0"/>
              <a:t>Alarm co-relation </a:t>
            </a:r>
          </a:p>
          <a:p>
            <a:r>
              <a:rPr lang="en-US" dirty="0"/>
              <a:t>Predict traffic trends </a:t>
            </a:r>
          </a:p>
          <a:p>
            <a:pPr lvl="1"/>
            <a:r>
              <a:rPr lang="en-US" dirty="0"/>
              <a:t>Based on tweets from certain location, news feed , event etc.</a:t>
            </a:r>
          </a:p>
          <a:p>
            <a:r>
              <a:rPr lang="en-US" dirty="0"/>
              <a:t>Identify and co-relate condition which may lead to congestion in network (</a:t>
            </a:r>
            <a:r>
              <a:rPr lang="en-US" dirty="0" err="1"/>
              <a:t>eg</a:t>
            </a:r>
            <a:r>
              <a:rPr lang="en-US" dirty="0"/>
              <a:t> traffic drops in bad weather ? ) </a:t>
            </a:r>
          </a:p>
        </p:txBody>
      </p:sp>
    </p:spTree>
    <p:extLst>
      <p:ext uri="{BB962C8B-B14F-4D97-AF65-F5344CB8AC3E}">
        <p14:creationId xmlns:p14="http://schemas.microsoft.com/office/powerpoint/2010/main" val="107507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8d0861-2a0b-4b16-bbde-53a01a52cdf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37A21652629468EB5370F47C85BA4" ma:contentTypeVersion="15" ma:contentTypeDescription="Create a new document." ma:contentTypeScope="" ma:versionID="75573faa63fb38a489f5af5945e73d40">
  <xsd:schema xmlns:xsd="http://www.w3.org/2001/XMLSchema" xmlns:xs="http://www.w3.org/2001/XMLSchema" xmlns:p="http://schemas.microsoft.com/office/2006/metadata/properties" xmlns:ns3="b08d0861-2a0b-4b16-bbde-53a01a52cdf3" xmlns:ns4="cd61c925-776f-4a86-a5a3-80189300057c" targetNamespace="http://schemas.microsoft.com/office/2006/metadata/properties" ma:root="true" ma:fieldsID="6a55b147fe9ce80ad562e6ff084cca09" ns3:_="" ns4:_="">
    <xsd:import namespace="b08d0861-2a0b-4b16-bbde-53a01a52cdf3"/>
    <xsd:import namespace="cd61c925-776f-4a86-a5a3-8018930005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d0861-2a0b-4b16-bbde-53a01a52c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1c925-776f-4a86-a5a3-801893000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55E863-ED78-4DDE-AA9D-F4F1FA884F96}">
  <ds:schemaRefs>
    <ds:schemaRef ds:uri="http://www.w3.org/XML/1998/namespace"/>
    <ds:schemaRef ds:uri="cd61c925-776f-4a86-a5a3-80189300057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b08d0861-2a0b-4b16-bbde-53a01a52cdf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28A333F-3A7E-49C7-8E34-40D4A898C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70EAA7-60FD-48D5-8095-B300D0825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8d0861-2a0b-4b16-bbde-53a01a52cdf3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1676</Words>
  <Application>Microsoft Office PowerPoint</Application>
  <PresentationFormat>Widescreen</PresentationFormat>
  <Paragraphs>363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Helvetica Neue</vt:lpstr>
      <vt:lpstr>Office Theme</vt:lpstr>
      <vt:lpstr>Applied Machine Learning</vt:lpstr>
      <vt:lpstr>Agenda</vt:lpstr>
      <vt:lpstr>Logistics </vt:lpstr>
      <vt:lpstr>Lets start with some motivation (while others join)</vt:lpstr>
      <vt:lpstr>Application of Machine Learning</vt:lpstr>
      <vt:lpstr>GAN – Generative Adversarial network </vt:lpstr>
      <vt:lpstr>Industries disrupted by Machine Learning </vt:lpstr>
      <vt:lpstr>Industries disrupted by Machine Learning </vt:lpstr>
      <vt:lpstr>Application in Networking </vt:lpstr>
      <vt:lpstr>Can you identify other applications for machine learning in networking ? </vt:lpstr>
      <vt:lpstr>Power Insights ?</vt:lpstr>
      <vt:lpstr>Definition</vt:lpstr>
      <vt:lpstr>Machine Learning types : Based on amount of supervision needed </vt:lpstr>
      <vt:lpstr>Supervised Learning</vt:lpstr>
      <vt:lpstr>Supervised - Classification Vs Regression</vt:lpstr>
      <vt:lpstr>Unsupervised</vt:lpstr>
      <vt:lpstr>Unsupervised learning - Clustering</vt:lpstr>
      <vt:lpstr>Unsupervised learning – Dimensionality reduction</vt:lpstr>
      <vt:lpstr>Unsupervised learning – Anomaly detection</vt:lpstr>
      <vt:lpstr>Unsupervised learning – Association rule-based learning </vt:lpstr>
      <vt:lpstr>ML types : Based on amount of supervision needed </vt:lpstr>
      <vt:lpstr>Side Topic: Data Types</vt:lpstr>
      <vt:lpstr>Reinforcement Learning</vt:lpstr>
      <vt:lpstr>Brain-twister</vt:lpstr>
      <vt:lpstr>Build a Simple Regression model </vt:lpstr>
      <vt:lpstr>Building block for a Model</vt:lpstr>
      <vt:lpstr>Different Models </vt:lpstr>
      <vt:lpstr>Building Simple Regression model</vt:lpstr>
      <vt:lpstr>Beware!</vt:lpstr>
      <vt:lpstr>CNN – enabling Computer Vision</vt:lpstr>
      <vt:lpstr>Image representation </vt:lpstr>
      <vt:lpstr>Challenges for Image detection</vt:lpstr>
      <vt:lpstr>Approach</vt:lpstr>
      <vt:lpstr>Build an Image detection model </vt:lpstr>
      <vt:lpstr>Build a CNN model</vt:lpstr>
      <vt:lpstr>Challenges in Machine Learning</vt:lpstr>
      <vt:lpstr>(self)Learning RoadMap</vt:lpstr>
      <vt:lpstr>(free)Learning Resources </vt:lpstr>
      <vt:lpstr>Books</vt:lpstr>
      <vt:lpstr>Other thoughts ?</vt:lpstr>
      <vt:lpstr>Brain Twister </vt:lpstr>
      <vt:lpstr>Backup</vt:lpstr>
      <vt:lpstr>Future of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</dc:title>
  <dc:creator>Manish Kumar Agarwal</dc:creator>
  <cp:lastModifiedBy>Manish Kumar Agarwal</cp:lastModifiedBy>
  <cp:revision>1</cp:revision>
  <dcterms:created xsi:type="dcterms:W3CDTF">2022-12-21T15:38:37Z</dcterms:created>
  <dcterms:modified xsi:type="dcterms:W3CDTF">2022-12-22T07:48:00Z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0x01010072E37A21652629468EB5370F47C85BA4</vt:lpwstr>
  </property>
</Properties>
</file>